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5" r:id="rId18"/>
    <p:sldId id="274" r:id="rId19"/>
    <p:sldId id="277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 Petrošanec-Pišl" initials="IPP" lastIdx="1" clrIdx="0">
    <p:extLst>
      <p:ext uri="{19B8F6BF-5375-455C-9EA6-DF929625EA0E}">
        <p15:presenceInfo xmlns:p15="http://schemas.microsoft.com/office/powerpoint/2012/main" userId="Ivana Petrošanec-Piš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1T19:11:06.94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33BCC-E557-435E-9FF6-9C318C47C0A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2DE94C-823A-4AFA-AE78-54C475833CFC}">
      <dgm:prSet/>
      <dgm:spPr/>
      <dgm:t>
        <a:bodyPr/>
        <a:lstStyle/>
        <a:p>
          <a:r>
            <a:rPr lang="hr-HR"/>
            <a:t>Mogu li se smanjiti klimatske promjene?</a:t>
          </a:r>
          <a:endParaRPr lang="en-US"/>
        </a:p>
      </dgm:t>
    </dgm:pt>
    <dgm:pt modelId="{C2B7A287-EC3D-4349-92E8-B28072878EA2}" type="parTrans" cxnId="{56F58F70-A9DB-41F3-8DF0-606D2F164AE1}">
      <dgm:prSet/>
      <dgm:spPr/>
      <dgm:t>
        <a:bodyPr/>
        <a:lstStyle/>
        <a:p>
          <a:endParaRPr lang="en-US"/>
        </a:p>
      </dgm:t>
    </dgm:pt>
    <dgm:pt modelId="{CC878130-45A1-417E-93AD-76AB3BCC34FC}" type="sibTrans" cxnId="{56F58F70-A9DB-41F3-8DF0-606D2F164AE1}">
      <dgm:prSet/>
      <dgm:spPr/>
      <dgm:t>
        <a:bodyPr/>
        <a:lstStyle/>
        <a:p>
          <a:endParaRPr lang="en-US"/>
        </a:p>
      </dgm:t>
    </dgm:pt>
    <dgm:pt modelId="{F164599B-7AAA-410A-A33C-AB85B0C868ED}">
      <dgm:prSet/>
      <dgm:spPr/>
      <dgm:t>
        <a:bodyPr/>
        <a:lstStyle/>
        <a:p>
          <a:r>
            <a:rPr lang="hr-HR"/>
            <a:t>(Završna provjera znanja).</a:t>
          </a:r>
          <a:endParaRPr lang="en-US"/>
        </a:p>
      </dgm:t>
    </dgm:pt>
    <dgm:pt modelId="{C0E12388-17CE-4AF9-A80D-827315109FA7}" type="parTrans" cxnId="{F9C27C02-C638-42E6-A9D8-F6E27F6F4AFC}">
      <dgm:prSet/>
      <dgm:spPr/>
      <dgm:t>
        <a:bodyPr/>
        <a:lstStyle/>
        <a:p>
          <a:endParaRPr lang="en-US"/>
        </a:p>
      </dgm:t>
    </dgm:pt>
    <dgm:pt modelId="{3AB2A8FA-7637-43D9-8E90-6ABBA5851C03}" type="sibTrans" cxnId="{F9C27C02-C638-42E6-A9D8-F6E27F6F4AFC}">
      <dgm:prSet/>
      <dgm:spPr/>
      <dgm:t>
        <a:bodyPr/>
        <a:lstStyle/>
        <a:p>
          <a:endParaRPr lang="en-US"/>
        </a:p>
      </dgm:t>
    </dgm:pt>
    <dgm:pt modelId="{B1B1B0DE-B909-4B8D-A2BE-D9BB26F36FF0}" type="pres">
      <dgm:prSet presAssocID="{04633BCC-E557-435E-9FF6-9C318C47C0A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827DEF-3F4C-4B4A-9A37-8E65F61FA8A5}" type="pres">
      <dgm:prSet presAssocID="{DB2DE94C-823A-4AFA-AE78-54C475833CFC}" presName="hierRoot1" presStyleCnt="0"/>
      <dgm:spPr/>
    </dgm:pt>
    <dgm:pt modelId="{056BD4D7-6FEB-430C-8F89-34AEFBCD54EB}" type="pres">
      <dgm:prSet presAssocID="{DB2DE94C-823A-4AFA-AE78-54C475833CFC}" presName="composite" presStyleCnt="0"/>
      <dgm:spPr/>
    </dgm:pt>
    <dgm:pt modelId="{B4A3E1A7-A074-4916-94F7-DC10643FF383}" type="pres">
      <dgm:prSet presAssocID="{DB2DE94C-823A-4AFA-AE78-54C475833CFC}" presName="background" presStyleLbl="node0" presStyleIdx="0" presStyleCnt="2"/>
      <dgm:spPr/>
    </dgm:pt>
    <dgm:pt modelId="{AC3B5499-FFEC-4070-9D01-CC36FE6E8CAB}" type="pres">
      <dgm:prSet presAssocID="{DB2DE94C-823A-4AFA-AE78-54C475833CFC}" presName="text" presStyleLbl="fgAcc0" presStyleIdx="0" presStyleCnt="2">
        <dgm:presLayoutVars>
          <dgm:chPref val="3"/>
        </dgm:presLayoutVars>
      </dgm:prSet>
      <dgm:spPr/>
    </dgm:pt>
    <dgm:pt modelId="{0F89385F-D57C-4E57-BDFA-0B563A686F90}" type="pres">
      <dgm:prSet presAssocID="{DB2DE94C-823A-4AFA-AE78-54C475833CFC}" presName="hierChild2" presStyleCnt="0"/>
      <dgm:spPr/>
    </dgm:pt>
    <dgm:pt modelId="{008B21BB-BA28-4994-BFBB-2E543FD35080}" type="pres">
      <dgm:prSet presAssocID="{F164599B-7AAA-410A-A33C-AB85B0C868ED}" presName="hierRoot1" presStyleCnt="0"/>
      <dgm:spPr/>
    </dgm:pt>
    <dgm:pt modelId="{8E96A47D-49CB-4DD7-AE10-C59018859968}" type="pres">
      <dgm:prSet presAssocID="{F164599B-7AAA-410A-A33C-AB85B0C868ED}" presName="composite" presStyleCnt="0"/>
      <dgm:spPr/>
    </dgm:pt>
    <dgm:pt modelId="{5620B08D-0BE6-4491-9C21-3F0FAF028E21}" type="pres">
      <dgm:prSet presAssocID="{F164599B-7AAA-410A-A33C-AB85B0C868ED}" presName="background" presStyleLbl="node0" presStyleIdx="1" presStyleCnt="2"/>
      <dgm:spPr/>
    </dgm:pt>
    <dgm:pt modelId="{9389011B-1CF0-4F3E-9D1A-BEB59DF33BE4}" type="pres">
      <dgm:prSet presAssocID="{F164599B-7AAA-410A-A33C-AB85B0C868ED}" presName="text" presStyleLbl="fgAcc0" presStyleIdx="1" presStyleCnt="2">
        <dgm:presLayoutVars>
          <dgm:chPref val="3"/>
        </dgm:presLayoutVars>
      </dgm:prSet>
      <dgm:spPr/>
    </dgm:pt>
    <dgm:pt modelId="{5EB7BAE0-DA13-40FA-AFA4-86A71A5775AE}" type="pres">
      <dgm:prSet presAssocID="{F164599B-7AAA-410A-A33C-AB85B0C868ED}" presName="hierChild2" presStyleCnt="0"/>
      <dgm:spPr/>
    </dgm:pt>
  </dgm:ptLst>
  <dgm:cxnLst>
    <dgm:cxn modelId="{F9C27C02-C638-42E6-A9D8-F6E27F6F4AFC}" srcId="{04633BCC-E557-435E-9FF6-9C318C47C0AC}" destId="{F164599B-7AAA-410A-A33C-AB85B0C868ED}" srcOrd="1" destOrd="0" parTransId="{C0E12388-17CE-4AF9-A80D-827315109FA7}" sibTransId="{3AB2A8FA-7637-43D9-8E90-6ABBA5851C03}"/>
    <dgm:cxn modelId="{2B0E542D-2846-44FB-AF3F-783CCF17062B}" type="presOf" srcId="{F164599B-7AAA-410A-A33C-AB85B0C868ED}" destId="{9389011B-1CF0-4F3E-9D1A-BEB59DF33BE4}" srcOrd="0" destOrd="0" presId="urn:microsoft.com/office/officeart/2005/8/layout/hierarchy1"/>
    <dgm:cxn modelId="{56F58F70-A9DB-41F3-8DF0-606D2F164AE1}" srcId="{04633BCC-E557-435E-9FF6-9C318C47C0AC}" destId="{DB2DE94C-823A-4AFA-AE78-54C475833CFC}" srcOrd="0" destOrd="0" parTransId="{C2B7A287-EC3D-4349-92E8-B28072878EA2}" sibTransId="{CC878130-45A1-417E-93AD-76AB3BCC34FC}"/>
    <dgm:cxn modelId="{40CB6B83-2271-4573-9C09-AF09ACA6905E}" type="presOf" srcId="{DB2DE94C-823A-4AFA-AE78-54C475833CFC}" destId="{AC3B5499-FFEC-4070-9D01-CC36FE6E8CAB}" srcOrd="0" destOrd="0" presId="urn:microsoft.com/office/officeart/2005/8/layout/hierarchy1"/>
    <dgm:cxn modelId="{15D6879E-CBFB-4E7E-BD29-BA5F218B2C49}" type="presOf" srcId="{04633BCC-E557-435E-9FF6-9C318C47C0AC}" destId="{B1B1B0DE-B909-4B8D-A2BE-D9BB26F36FF0}" srcOrd="0" destOrd="0" presId="urn:microsoft.com/office/officeart/2005/8/layout/hierarchy1"/>
    <dgm:cxn modelId="{EC9916BB-EECF-4CA8-9D17-480AF07ACE89}" type="presParOf" srcId="{B1B1B0DE-B909-4B8D-A2BE-D9BB26F36FF0}" destId="{DC827DEF-3F4C-4B4A-9A37-8E65F61FA8A5}" srcOrd="0" destOrd="0" presId="urn:microsoft.com/office/officeart/2005/8/layout/hierarchy1"/>
    <dgm:cxn modelId="{85590DD9-D1C6-49C3-9176-44491A58C04B}" type="presParOf" srcId="{DC827DEF-3F4C-4B4A-9A37-8E65F61FA8A5}" destId="{056BD4D7-6FEB-430C-8F89-34AEFBCD54EB}" srcOrd="0" destOrd="0" presId="urn:microsoft.com/office/officeart/2005/8/layout/hierarchy1"/>
    <dgm:cxn modelId="{88BA4A7B-DBA4-4B89-8932-C094A789F42B}" type="presParOf" srcId="{056BD4D7-6FEB-430C-8F89-34AEFBCD54EB}" destId="{B4A3E1A7-A074-4916-94F7-DC10643FF383}" srcOrd="0" destOrd="0" presId="urn:microsoft.com/office/officeart/2005/8/layout/hierarchy1"/>
    <dgm:cxn modelId="{F7B22C25-2D9E-4B93-B6F5-C74677D3B9B9}" type="presParOf" srcId="{056BD4D7-6FEB-430C-8F89-34AEFBCD54EB}" destId="{AC3B5499-FFEC-4070-9D01-CC36FE6E8CAB}" srcOrd="1" destOrd="0" presId="urn:microsoft.com/office/officeart/2005/8/layout/hierarchy1"/>
    <dgm:cxn modelId="{876675C7-F6BE-4D8A-9633-17B89A908A75}" type="presParOf" srcId="{DC827DEF-3F4C-4B4A-9A37-8E65F61FA8A5}" destId="{0F89385F-D57C-4E57-BDFA-0B563A686F90}" srcOrd="1" destOrd="0" presId="urn:microsoft.com/office/officeart/2005/8/layout/hierarchy1"/>
    <dgm:cxn modelId="{BBB91CB3-A3CD-4BCA-BC36-72C2832D17B7}" type="presParOf" srcId="{B1B1B0DE-B909-4B8D-A2BE-D9BB26F36FF0}" destId="{008B21BB-BA28-4994-BFBB-2E543FD35080}" srcOrd="1" destOrd="0" presId="urn:microsoft.com/office/officeart/2005/8/layout/hierarchy1"/>
    <dgm:cxn modelId="{C513F89E-20C3-49FD-9C23-D9F12E7A51B7}" type="presParOf" srcId="{008B21BB-BA28-4994-BFBB-2E543FD35080}" destId="{8E96A47D-49CB-4DD7-AE10-C59018859968}" srcOrd="0" destOrd="0" presId="urn:microsoft.com/office/officeart/2005/8/layout/hierarchy1"/>
    <dgm:cxn modelId="{E7681BD1-40AD-4370-AE48-1A80642578DE}" type="presParOf" srcId="{8E96A47D-49CB-4DD7-AE10-C59018859968}" destId="{5620B08D-0BE6-4491-9C21-3F0FAF028E21}" srcOrd="0" destOrd="0" presId="urn:microsoft.com/office/officeart/2005/8/layout/hierarchy1"/>
    <dgm:cxn modelId="{26FE19AA-5EED-479F-9429-602F3DBD314F}" type="presParOf" srcId="{8E96A47D-49CB-4DD7-AE10-C59018859968}" destId="{9389011B-1CF0-4F3E-9D1A-BEB59DF33BE4}" srcOrd="1" destOrd="0" presId="urn:microsoft.com/office/officeart/2005/8/layout/hierarchy1"/>
    <dgm:cxn modelId="{9CFA313E-941D-4B8D-A467-86C6BDAD943B}" type="presParOf" srcId="{008B21BB-BA28-4994-BFBB-2E543FD35080}" destId="{5EB7BAE0-DA13-40FA-AFA4-86A71A5775A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3E1A7-A074-4916-94F7-DC10643FF383}">
      <dsp:nvSpPr>
        <dsp:cNvPr id="0" name=""/>
        <dsp:cNvSpPr/>
      </dsp:nvSpPr>
      <dsp:spPr>
        <a:xfrm>
          <a:off x="413" y="1433492"/>
          <a:ext cx="1450073" cy="920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B5499-FFEC-4070-9D01-CC36FE6E8CAB}">
      <dsp:nvSpPr>
        <dsp:cNvPr id="0" name=""/>
        <dsp:cNvSpPr/>
      </dsp:nvSpPr>
      <dsp:spPr>
        <a:xfrm>
          <a:off x="161532" y="1586555"/>
          <a:ext cx="1450073" cy="920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Mogu li se smanjiti klimatske promjene?</a:t>
          </a:r>
          <a:endParaRPr lang="en-US" sz="1400" kern="1200"/>
        </a:p>
      </dsp:txBody>
      <dsp:txXfrm>
        <a:off x="188501" y="1613524"/>
        <a:ext cx="1396135" cy="866858"/>
      </dsp:txXfrm>
    </dsp:sp>
    <dsp:sp modelId="{5620B08D-0BE6-4491-9C21-3F0FAF028E21}">
      <dsp:nvSpPr>
        <dsp:cNvPr id="0" name=""/>
        <dsp:cNvSpPr/>
      </dsp:nvSpPr>
      <dsp:spPr>
        <a:xfrm>
          <a:off x="1772724" y="1433492"/>
          <a:ext cx="1450073" cy="920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9011B-1CF0-4F3E-9D1A-BEB59DF33BE4}">
      <dsp:nvSpPr>
        <dsp:cNvPr id="0" name=""/>
        <dsp:cNvSpPr/>
      </dsp:nvSpPr>
      <dsp:spPr>
        <a:xfrm>
          <a:off x="1933843" y="1586555"/>
          <a:ext cx="1450073" cy="920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(Završna provjera znanja).</a:t>
          </a:r>
          <a:endParaRPr lang="en-US" sz="1400" kern="1200"/>
        </a:p>
      </dsp:txBody>
      <dsp:txXfrm>
        <a:off x="1960812" y="1613524"/>
        <a:ext cx="1396135" cy="866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mar.hr/" TargetMode="External"/><Relationship Id="rId2" Type="http://schemas.openxmlformats.org/officeDocument/2006/relationships/hyperlink" Target="http://www.fao.org/world-soil-day/campaign-materials/en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ADB0FD0-48AA-43F7-8E1A-732CBA351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pPr indent="-228600"/>
            <a:r>
              <a:rPr lang="en-US" sz="5600" b="0" i="0">
                <a:latin typeface="+mj-lt"/>
              </a:rPr>
              <a:t>Provedba školskog projekta                                                </a:t>
            </a:r>
            <a:br>
              <a:rPr lang="en-US" sz="5600" b="0" i="0">
                <a:latin typeface="+mj-lt"/>
              </a:rPr>
            </a:br>
            <a:r>
              <a:rPr lang="en-US" sz="5600" b="0" i="0">
                <a:latin typeface="+mj-lt"/>
              </a:rPr>
              <a:t>                 „Živo tlo”</a:t>
            </a:r>
            <a:br>
              <a:rPr lang="en-US" sz="5600" b="0" i="0">
                <a:latin typeface="+mj-lt"/>
              </a:rPr>
            </a:br>
            <a:endParaRPr lang="hr-HR" sz="56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BDB7E57-048A-4D2C-8908-5DEAC095A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4924426"/>
            <a:ext cx="8375611" cy="208597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2A1A00"/>
                </a:solidFill>
                <a:latin typeface="+mj-lt"/>
              </a:rPr>
              <a:t>Ivana Petrošanec-Pišl, </a:t>
            </a:r>
            <a:r>
              <a:rPr lang="en-US" sz="1400" b="0" i="0" dirty="0" err="1">
                <a:solidFill>
                  <a:srgbClr val="2A1A00"/>
                </a:solidFill>
                <a:latin typeface="+mj-lt"/>
              </a:rPr>
              <a:t>dipl.ing.polj</a:t>
            </a:r>
            <a:r>
              <a:rPr lang="en-US" sz="1400" b="0" i="0" dirty="0">
                <a:solidFill>
                  <a:srgbClr val="2A1A00"/>
                </a:solidFill>
                <a:latin typeface="+mj-lt"/>
              </a:rPr>
              <a:t>.</a:t>
            </a:r>
            <a:endParaRPr lang="hr-HR" sz="1400" b="0" i="0" dirty="0">
              <a:solidFill>
                <a:srgbClr val="2A1A00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hr-HR" sz="1400" b="0" i="0" dirty="0">
                <a:solidFill>
                  <a:srgbClr val="2A1A00"/>
                </a:solidFill>
                <a:latin typeface="+mj-lt"/>
              </a:rPr>
              <a:t>Srednja škola </a:t>
            </a:r>
            <a:r>
              <a:rPr lang="hr-HR" sz="1400" b="0" i="0" dirty="0" err="1">
                <a:solidFill>
                  <a:srgbClr val="2A1A00"/>
                </a:solidFill>
                <a:latin typeface="+mj-lt"/>
              </a:rPr>
              <a:t>matije</a:t>
            </a:r>
            <a:r>
              <a:rPr lang="hr-HR" sz="1400" b="0" i="0" dirty="0">
                <a:solidFill>
                  <a:srgbClr val="2A1A00"/>
                </a:solidFill>
                <a:latin typeface="+mj-lt"/>
              </a:rPr>
              <a:t> </a:t>
            </a:r>
            <a:r>
              <a:rPr lang="hr-HR" sz="1400" b="0" i="0" dirty="0" err="1">
                <a:solidFill>
                  <a:srgbClr val="2A1A00"/>
                </a:solidFill>
                <a:latin typeface="+mj-lt"/>
              </a:rPr>
              <a:t>antuna</a:t>
            </a:r>
            <a:r>
              <a:rPr lang="hr-HR" sz="1400" b="0" i="0" dirty="0">
                <a:solidFill>
                  <a:srgbClr val="2A1A00"/>
                </a:solidFill>
                <a:latin typeface="+mj-lt"/>
              </a:rPr>
              <a:t> </a:t>
            </a:r>
            <a:r>
              <a:rPr lang="hr-HR" sz="1400" b="0" i="0" dirty="0" err="1">
                <a:solidFill>
                  <a:srgbClr val="2A1A00"/>
                </a:solidFill>
                <a:latin typeface="+mj-lt"/>
              </a:rPr>
              <a:t>reljkovića</a:t>
            </a:r>
            <a:endParaRPr lang="hr-HR" sz="1400" b="0" i="0" dirty="0">
              <a:solidFill>
                <a:srgbClr val="2A1A00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hr-HR" sz="1400" b="0" i="0" dirty="0">
                <a:solidFill>
                  <a:srgbClr val="2A1A00"/>
                </a:solidFill>
                <a:latin typeface="+mj-lt"/>
              </a:rPr>
              <a:t>Slavonski brod</a:t>
            </a:r>
          </a:p>
          <a:p>
            <a:pPr>
              <a:lnSpc>
                <a:spcPct val="90000"/>
              </a:lnSpc>
            </a:pPr>
            <a:r>
              <a:rPr lang="hr-HR" sz="1400" b="0" i="0" dirty="0">
                <a:solidFill>
                  <a:srgbClr val="2A1A00"/>
                </a:solidFill>
                <a:latin typeface="+mj-lt"/>
              </a:rPr>
              <a:t>Hrvatska</a:t>
            </a:r>
            <a:r>
              <a:rPr lang="en-US" sz="1400" b="0" i="0" dirty="0">
                <a:solidFill>
                  <a:srgbClr val="2A1A00"/>
                </a:solidFill>
                <a:latin typeface="+mj-lt"/>
              </a:rPr>
              <a:t> </a:t>
            </a:r>
          </a:p>
          <a:p>
            <a:pPr>
              <a:lnSpc>
                <a:spcPct val="90000"/>
              </a:lnSpc>
            </a:pPr>
            <a:endParaRPr lang="hr-HR" sz="7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8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4FA4FDC-A88F-49C8-946D-D1B6FDB1D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Anketiranje poljoprivrednika</a:t>
            </a: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D7D435-C5EA-403A-A73E-8DD096314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051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Povratna informacija o vrstama i količini organskih gnojiva koja se unose u tlo.</a:t>
            </a:r>
          </a:p>
          <a:p>
            <a:r>
              <a:rPr lang="en-US"/>
              <a:t>Analiza i prezentacija podataka.</a:t>
            </a:r>
          </a:p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DE3EEA7-BCE7-4BC8-B8D1-588FE8C749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2471" r="1" b="21480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836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5127130-1647-4C9C-AB58-BD6F01365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Zbirka tala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9A7C6A-01FE-4E94-BA35-0E3DC4722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051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Učenici prikupljaju uzorke tla iz svojih mjesta.</a:t>
            </a:r>
          </a:p>
          <a:p>
            <a:r>
              <a:rPr lang="en-US"/>
              <a:t>Izrada zbirke s geografskom kartom tipova tala.</a:t>
            </a:r>
          </a:p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ED5143F-4F2F-4D8D-BFAC-BD989902BD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3457" r="1" b="10851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932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A2AAFA1-0A21-4FBC-A609-C28261866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Nagradna igra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48C52F-4185-41AA-A66A-26BEA48B8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Nagradni natječaj za najbolju fotografiju, koja prikazuje (promovira):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Kako ti doprinosiš održivom gospodarenju tla?</a:t>
            </a:r>
          </a:p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15C24E-2D09-483D-B9BF-C6D55E400F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01427" y="1504369"/>
            <a:ext cx="2413000" cy="3217333"/>
          </a:xfrm>
          <a:prstGeom prst="rect">
            <a:avLst/>
          </a:prstGeom>
        </p:spPr>
      </p:pic>
      <p:pic>
        <p:nvPicPr>
          <p:cNvPr id="7" name="Slika 6" descr="Slika na kojoj se prikazuje tekst, artikli&#10;&#10;Opis je automatski generiran">
            <a:extLst>
              <a:ext uri="{FF2B5EF4-FFF2-40B4-BE49-F238E27FC236}">
                <a16:creationId xmlns:a16="http://schemas.microsoft.com/office/drawing/2014/main" id="{B3A34D5A-ED46-49E5-9B80-CF34FE45E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67" y="3957247"/>
            <a:ext cx="5569770" cy="253782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295B4A4-FCED-4963-A1FF-47ECD3D008F3}"/>
              </a:ext>
            </a:extLst>
          </p:cNvPr>
          <p:cNvSpPr txBox="1"/>
          <p:nvPr/>
        </p:nvSpPr>
        <p:spPr>
          <a:xfrm>
            <a:off x="6489577" y="5007006"/>
            <a:ext cx="174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lino.it.com</a:t>
            </a:r>
          </a:p>
        </p:txBody>
      </p:sp>
    </p:spTree>
    <p:extLst>
      <p:ext uri="{BB962C8B-B14F-4D97-AF65-F5344CB8AC3E}">
        <p14:creationId xmlns:p14="http://schemas.microsoft.com/office/powerpoint/2010/main" val="109336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E141E0D-A696-4DF2-83C6-1E9DB995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Problemsko pitanje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70F7080-CB71-4738-8B70-C2928A03BD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366" r="10204" b="1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DDBF2920-5D79-4726-A919-934307BCD5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99522888"/>
              </p:ext>
            </p:extLst>
          </p:nvPr>
        </p:nvGraphicFramePr>
        <p:xfrm>
          <a:off x="1251679" y="2286001"/>
          <a:ext cx="3384330" cy="394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7607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BB3CAA-6849-4569-A688-81970D61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Vidljivost projekta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264262-7FB1-4C1A-8BA7-7DCA1B41CD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>
                <a:solidFill>
                  <a:schemeClr val="tx1"/>
                </a:solidFill>
              </a:rPr>
              <a:t>UN FAO platforma za dijeljenje sadržaja sa svih strana svijeta</a:t>
            </a:r>
          </a:p>
          <a:p>
            <a:r>
              <a:rPr lang="hr-HR">
                <a:solidFill>
                  <a:schemeClr val="tx1"/>
                </a:solidFill>
              </a:rPr>
              <a:t>Facebook profil škole</a:t>
            </a:r>
          </a:p>
          <a:p>
            <a:r>
              <a:rPr lang="hr-HR">
                <a:solidFill>
                  <a:schemeClr val="tx1"/>
                </a:solidFill>
              </a:rPr>
              <a:t>Instagram profil škole</a:t>
            </a:r>
          </a:p>
          <a:p>
            <a:r>
              <a:rPr lang="hr-HR">
                <a:solidFill>
                  <a:schemeClr val="tx1"/>
                </a:solidFill>
              </a:rPr>
              <a:t>Web stranica škole</a:t>
            </a:r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B76756B-6EAB-4E09-8D17-0F4B31B33E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3934" y="1428750"/>
            <a:ext cx="4523147" cy="3619500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599A0E55-DCEB-4D02-BFDD-F9F4765D7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537" y="2856115"/>
            <a:ext cx="1859130" cy="36195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8FDBA5A-583B-4FEF-A82C-7672FA4F8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188" y="4241416"/>
            <a:ext cx="1481237" cy="22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86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53DB8C-B08B-4A50-AC6F-8BFB8A1F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Obilježavanje Svjetskog dana tla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CFDC87-A986-473E-9D82-B84416534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636668"/>
            <a:ext cx="4800600" cy="3268832"/>
          </a:xfrm>
        </p:spPr>
        <p:txBody>
          <a:bodyPr/>
          <a:lstStyle/>
          <a:p>
            <a:r>
              <a:rPr lang="hr-HR">
                <a:solidFill>
                  <a:schemeClr val="tx1"/>
                </a:solidFill>
              </a:rPr>
              <a:t>Učenici  objavljuju i predstavljaju svoje radove.</a:t>
            </a:r>
          </a:p>
          <a:p>
            <a:r>
              <a:rPr lang="hr-HR">
                <a:solidFill>
                  <a:schemeClr val="tx1"/>
                </a:solidFill>
              </a:rPr>
              <a:t>On –line događaji.</a:t>
            </a:r>
          </a:p>
          <a:p>
            <a:r>
              <a:rPr lang="hr-HR">
                <a:solidFill>
                  <a:schemeClr val="tx1"/>
                </a:solidFill>
              </a:rPr>
              <a:t>Izložba fotografija.</a:t>
            </a:r>
          </a:p>
          <a:p>
            <a:endParaRPr lang="hr-HR"/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2A548F8-AEBB-402E-A0F3-3BFE8A7187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1795" y="1324102"/>
            <a:ext cx="3143843" cy="4851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703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9C127C-5F8B-4258-A787-D51DF161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804335"/>
            <a:ext cx="4232333" cy="1681709"/>
          </a:xfrm>
        </p:spPr>
        <p:txBody>
          <a:bodyPr anchor="ctr">
            <a:normAutofit/>
          </a:bodyPr>
          <a:lstStyle/>
          <a:p>
            <a:r>
              <a:rPr lang="hr-HR" sz="4800" dirty="0"/>
              <a:t>Radovi</a:t>
            </a:r>
            <a:br>
              <a:rPr lang="hr-HR" sz="4800" dirty="0"/>
            </a:br>
            <a:r>
              <a:rPr lang="hr-HR" sz="4800" dirty="0"/>
              <a:t>učenika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A024941-2DEB-4414-8BDC-A4B1CE780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7974" y="273933"/>
            <a:ext cx="2173946" cy="217130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B613AB-6B44-48A4-B2A1-F50F3196D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9" r="5" b="12846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pic>
        <p:nvPicPr>
          <p:cNvPr id="9" name="Rezervirano mjesto sadržaja 8" descr="Slika na kojoj se prikazuje tekst&#10;&#10;Opis je automatski generiran">
            <a:extLst>
              <a:ext uri="{FF2B5EF4-FFF2-40B4-BE49-F238E27FC236}">
                <a16:creationId xmlns:a16="http://schemas.microsoft.com/office/drawing/2014/main" id="{A2E8CE74-14D4-426F-B377-1979D6068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1990" y="2416662"/>
            <a:ext cx="2880015" cy="3181350"/>
          </a:xfr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805" y="2554317"/>
            <a:ext cx="3185554" cy="3181684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B097F37-39FE-4C12-9661-701644B7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8338" y="1"/>
            <a:ext cx="4163662" cy="37165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60E7417-DF76-4925-99CB-2786C695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3264" y="3933316"/>
            <a:ext cx="3348736" cy="2924683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55E7306-AF01-42D6-8851-5DFA8B265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51" r="-3" b="12288"/>
          <a:stretch/>
        </p:blipFill>
        <p:spPr>
          <a:xfrm>
            <a:off x="5853206" y="2622182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AF614B3-A4EA-4BA8-B1A5-C929A56B61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36" r="3" b="1470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1D24A2D-9EEA-4E07-BF29-3E49C21DB1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44" r="-1" b="17209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pic>
        <p:nvPicPr>
          <p:cNvPr id="12" name="Slika 11" descr="Slika na kojoj se prikazuje tekst, račun&#10;&#10;Opis je automatski generiran">
            <a:extLst>
              <a:ext uri="{FF2B5EF4-FFF2-40B4-BE49-F238E27FC236}">
                <a16:creationId xmlns:a16="http://schemas.microsoft.com/office/drawing/2014/main" id="{E90B6EBA-217B-42E0-B6D7-4EE8EC633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11" y="3659161"/>
            <a:ext cx="2284197" cy="30583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8618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5C5C8F-075F-41BB-98D7-5382C850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Komunikacijska platforma</a:t>
            </a:r>
            <a:br>
              <a:rPr lang="hr-HR" dirty="0"/>
            </a:br>
            <a:r>
              <a:rPr lang="hr-HR" dirty="0" err="1"/>
              <a:t>discord</a:t>
            </a:r>
            <a:endParaRPr lang="hr-HR" dirty="0"/>
          </a:p>
        </p:txBody>
      </p:sp>
      <p:pic>
        <p:nvPicPr>
          <p:cNvPr id="5" name="Rezervirano mjesto sadržaja 4" descr="Slika na kojoj se prikazuje tekst, snimka zaslona, monitor, zaslon&#10;&#10;Opis je automatski generiran">
            <a:extLst>
              <a:ext uri="{FF2B5EF4-FFF2-40B4-BE49-F238E27FC236}">
                <a16:creationId xmlns:a16="http://schemas.microsoft.com/office/drawing/2014/main" id="{4A6CF4BF-8040-48D9-A574-C6082004D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413" y="2286000"/>
            <a:ext cx="7650124" cy="3594100"/>
          </a:xfrm>
        </p:spPr>
      </p:pic>
    </p:spTree>
    <p:extLst>
      <p:ext uri="{BB962C8B-B14F-4D97-AF65-F5344CB8AC3E}">
        <p14:creationId xmlns:p14="http://schemas.microsoft.com/office/powerpoint/2010/main" val="1578126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4DB58F-0E02-4D7E-ACC4-AFBEDF5E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Hvala na pažnji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620500-E303-4BE3-952D-36C2AAD4A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http://www.fao.org/world-soil-day/campaign-materials/en/</a:t>
            </a:r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http://www.ssmar.hr/</a:t>
            </a:r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FAO #worldsoilday kampanja</a:t>
            </a:r>
          </a:p>
          <a:p>
            <a:pPr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Potičući sve ljude da sudjeluju, FAO je stvorio tematsku web stranicu punu informacija, inicijativa i materijala za širenje poruke putem različitih multimedijskih platformi.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Pridruži nam se!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7026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004E01-AE32-4201-A872-56A8571C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52B36"/>
                </a:solidFill>
                <a:effectLst/>
                <a:latin typeface="MentiText"/>
              </a:rPr>
              <a:t>Go to </a:t>
            </a:r>
            <a:r>
              <a:rPr lang="en-US" b="1" i="0" dirty="0">
                <a:solidFill>
                  <a:srgbClr val="252B36"/>
                </a:solidFill>
                <a:effectLst/>
                <a:latin typeface="MentiText"/>
              </a:rPr>
              <a:t>www.menti.com</a:t>
            </a:r>
            <a:r>
              <a:rPr lang="en-US" b="0" i="0" dirty="0">
                <a:solidFill>
                  <a:srgbClr val="252B36"/>
                </a:solidFill>
                <a:effectLst/>
                <a:latin typeface="MentiText"/>
              </a:rPr>
              <a:t> and use the code </a:t>
            </a:r>
            <a:r>
              <a:rPr lang="en-US" b="1" i="0" dirty="0">
                <a:solidFill>
                  <a:srgbClr val="252B36"/>
                </a:solidFill>
                <a:effectLst/>
                <a:latin typeface="MentiText"/>
              </a:rPr>
              <a:t>4025 9519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A55F8D-8C23-4C42-9863-B75F1D24A9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https://www.menti.com/8bygqf3bh6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5EFD27D-0DD2-48EC-8A7B-568BD37C96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9000" y="2286000"/>
            <a:ext cx="3619500" cy="3619500"/>
          </a:xfrm>
        </p:spPr>
      </p:pic>
    </p:spTree>
    <p:extLst>
      <p:ext uri="{BB962C8B-B14F-4D97-AF65-F5344CB8AC3E}">
        <p14:creationId xmlns:p14="http://schemas.microsoft.com/office/powerpoint/2010/main" val="356547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DE175B-B353-4A78-B858-2E51739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Zašto baš ova tema na ovaj način?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3D69A0-AB50-49FD-91C8-7F6B6B9D3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 li </a:t>
            </a:r>
            <a:r>
              <a:rPr lang="hr-H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kurikulumi</a:t>
            </a:r>
            <a:r>
              <a:rPr lang="hr-H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zastarjeli? </a:t>
            </a:r>
          </a:p>
          <a:p>
            <a:endParaRPr lang="hr-H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li je naš učenik, budući farmer, konkurentan?</a:t>
            </a:r>
          </a:p>
          <a:p>
            <a:endParaRPr lang="hr-H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Kako će naši učenici, budući farmeri biti aktivni sudionici promjena u EU, ako ih nastavimo poučavati stare sadržaje na stare načine?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Što učenici znaju o Zelenom planu EU?</a:t>
            </a:r>
          </a:p>
          <a:p>
            <a:endParaRPr lang="hr-HR" sz="2800" dirty="0"/>
          </a:p>
          <a:p>
            <a:endParaRPr lang="es-ES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44666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E12E1C3-0DC2-444F-BF48-429F2A3E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4000" dirty="0"/>
              <a:t>Projektna nastava u online okruženju</a:t>
            </a:r>
            <a:endParaRPr lang="en-US" sz="80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1A1777C-7E33-4C95-A8FA-5DE0D7F7E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6171" y="5335480"/>
            <a:ext cx="10035828" cy="895821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pl-PL" sz="1400" dirty="0">
                <a:highlight>
                  <a:srgbClr val="000000"/>
                </a:highlight>
              </a:rPr>
              <a:t>Regionalna online konferencija o obrazovanju za digitalno doba</a:t>
            </a:r>
            <a:r>
              <a:rPr lang="hr-HR" sz="1600" dirty="0">
                <a:highlight>
                  <a:srgbClr val="000000"/>
                </a:highlight>
              </a:rPr>
              <a:t>  PROJEKTNA NASTAVA U ONLINE OKRUŽENJU </a:t>
            </a:r>
          </a:p>
          <a:p>
            <a:pPr algn="ctr"/>
            <a:r>
              <a:rPr lang="hr-HR" sz="1600" dirty="0">
                <a:highlight>
                  <a:srgbClr val="000000"/>
                </a:highlight>
              </a:rPr>
              <a:t>Utorak, 23. ožujak 2021, 11.00 – 13.00h</a:t>
            </a:r>
          </a:p>
          <a:p>
            <a:pPr algn="ctr"/>
            <a:r>
              <a:rPr lang="hr-HR" sz="1600" dirty="0">
                <a:solidFill>
                  <a:srgbClr val="2A1A00"/>
                </a:solidFill>
                <a:highlight>
                  <a:srgbClr val="C0C0C0"/>
                </a:highlight>
              </a:rPr>
              <a:t>ZOOM platforma</a:t>
            </a:r>
            <a:endParaRPr lang="en-US" sz="1800" dirty="0">
              <a:solidFill>
                <a:srgbClr val="2A1A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28984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C65C05F-A489-4B81-8526-041C3718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Školski projekt „Živo tlo!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474F02-4808-4F0B-979D-12A7EB095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0"/>
              <a:t>Ciljevi</a:t>
            </a:r>
          </a:p>
          <a:p>
            <a:r>
              <a:rPr lang="en-US">
                <a:effectLst/>
              </a:rPr>
              <a:t>Jačanje svijesti o važnosti održavanja zdravog ekosustava i ljudskog zdravlja kroz nove pristupe gospodarenju tlom. </a:t>
            </a:r>
          </a:p>
          <a:p>
            <a:r>
              <a:rPr lang="en-US"/>
              <a:t>Zaštita</a:t>
            </a:r>
            <a:r>
              <a:rPr lang="en-US">
                <a:effectLst/>
              </a:rPr>
              <a:t> bioraznolikosti tla</a:t>
            </a:r>
            <a:r>
              <a:rPr lang="en-US"/>
              <a:t>.</a:t>
            </a:r>
            <a:endParaRPr lang="en-US">
              <a:effectLst/>
            </a:endParaRPr>
          </a:p>
          <a:p>
            <a:r>
              <a:rPr lang="en-US">
                <a:effectLst/>
              </a:rPr>
              <a:t>Održavanje tla živim.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A916AF0F-0D09-4DD7-AF70-0B5224EC06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85" r="84" b="2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6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BAAE59-B7C0-45EC-A7CA-5489E615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Faze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9AD6F4-158D-4C99-9A4C-8F0C344E5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299" y="2286000"/>
            <a:ext cx="9307127" cy="361950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1. Priprema projekta  (analiza stanja, postavljanje ishoda učenja i načina vrednovanja)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2. Provođenje projektnih aktivnosti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3. Završna analiza i evaluacija školskog projekta 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2768A0B-6E25-4D6E-A587-CC78C6DA33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705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4E6DA56-6B32-406C-BB0C-510D9E3234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722" b="28279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8F93DFE-E682-4628-9F63-76D598C0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Anketa o predznanju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49D377-37C4-4EFA-B4FA-B00720C6E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051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Učenicima je poznat pojam bioraznolikosti, ali ga ne mogu jasno opisati.</a:t>
            </a:r>
          </a:p>
          <a:p>
            <a:endParaRPr lang="en-US"/>
          </a:p>
          <a:p>
            <a:r>
              <a:rPr lang="en-US"/>
              <a:t>Na pitanja o mjerama za očuvanje bioraznolikosti tla daju nejasne odgovore.</a:t>
            </a:r>
          </a:p>
          <a:p>
            <a:endParaRPr lang="en-US"/>
          </a:p>
          <a:p>
            <a:r>
              <a:rPr lang="en-US"/>
              <a:t>Učenicima je važno zdravlje, zaštita okoliša i poznati su im uzroci zagađenja.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83DF60D-162A-4AA0-BC68-49889F1A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Provokacija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C8BB7B-E313-45F2-A6D8-DA9B9C8FC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9" y="1590675"/>
            <a:ext cx="3384330" cy="4636170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fontAlgn="t">
              <a:lnSpc>
                <a:spcPct val="100000"/>
              </a:lnSpc>
              <a:spcAft>
                <a:spcPct val="0"/>
              </a:spcAft>
              <a:buSzTx/>
              <a:buFontTx/>
              <a:buNone/>
              <a:tabLst/>
            </a:pPr>
            <a:br>
              <a:rPr kumimoji="0" lang="en-US" altLang="sr-Latn-RS" sz="140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lang="en-US" sz="1400" dirty="0">
                <a:effectLst/>
              </a:rPr>
              <a:t>„</a:t>
            </a:r>
            <a:r>
              <a:rPr lang="en-US" sz="1400" dirty="0" err="1">
                <a:effectLst/>
              </a:rPr>
              <a:t>Klimatske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promjene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bioraznolikost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sigurnost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hrane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deforestacija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degradacija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tla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međusobno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povezane</a:t>
            </a:r>
            <a:r>
              <a:rPr lang="en-US" sz="1400" dirty="0">
                <a:effectLst/>
              </a:rPr>
              <a:t>.</a:t>
            </a:r>
          </a:p>
          <a:p>
            <a:pPr>
              <a:lnSpc>
                <a:spcPct val="100000"/>
              </a:lnSpc>
            </a:pPr>
            <a:endParaRPr lang="en-US" sz="1400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Moramo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promijeniti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način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 koji </a:t>
            </a:r>
            <a:r>
              <a:rPr lang="en-US" sz="1400" dirty="0" err="1">
                <a:effectLst/>
              </a:rPr>
              <a:t>proizvodimo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trošimo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trgujemo</a:t>
            </a:r>
            <a:r>
              <a:rPr lang="en-US" sz="1400" dirty="0">
                <a:effectLst/>
              </a:rPr>
              <a:t>. </a:t>
            </a:r>
          </a:p>
          <a:p>
            <a:pPr>
              <a:lnSpc>
                <a:spcPct val="100000"/>
              </a:lnSpc>
            </a:pPr>
            <a:endParaRPr lang="en-US" sz="1400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400" dirty="0" err="1">
                <a:effectLst/>
              </a:rPr>
              <a:t>Sve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naše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aktivnosti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trebaju</a:t>
            </a:r>
            <a:r>
              <a:rPr lang="en-US" sz="1400" dirty="0">
                <a:effectLst/>
              </a:rPr>
              <a:t> se </a:t>
            </a:r>
            <a:r>
              <a:rPr lang="en-US" sz="1400" dirty="0" err="1">
                <a:effectLst/>
              </a:rPr>
              <a:t>temeljiti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očuvanju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obnovi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našeg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ekosustava</a:t>
            </a:r>
            <a:r>
              <a:rPr lang="en-US" sz="1400" dirty="0">
                <a:effectLst/>
              </a:rPr>
              <a:t>. </a:t>
            </a:r>
          </a:p>
          <a:p>
            <a:pPr>
              <a:lnSpc>
                <a:spcPct val="100000"/>
              </a:lnSpc>
            </a:pPr>
            <a:endParaRPr lang="en-US" sz="1400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400" dirty="0" err="1">
                <a:effectLst/>
              </a:rPr>
              <a:t>Moramo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utvrditi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nove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standarde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biološke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raznolikosti</a:t>
            </a:r>
            <a:r>
              <a:rPr lang="en-US" sz="1400" dirty="0">
                <a:effectLst/>
              </a:rPr>
              <a:t> koji se </a:t>
            </a:r>
            <a:r>
              <a:rPr lang="en-US" sz="1400" dirty="0" err="1">
                <a:effectLst/>
              </a:rPr>
              <a:t>primjenjuju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trgovinu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industriju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poljoprivredu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gospodarsku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politiku</a:t>
            </a:r>
            <a:r>
              <a:rPr lang="en-US" sz="1400" dirty="0">
                <a:effectLst/>
              </a:rPr>
              <a:t>. „ 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effectLst/>
              </a:rPr>
              <a:t>  </a:t>
            </a:r>
            <a:r>
              <a:rPr lang="en-US" sz="1400" b="1" dirty="0">
                <a:effectLst/>
              </a:rPr>
              <a:t>Ursula von der Leyen</a:t>
            </a:r>
          </a:p>
          <a:p>
            <a:pPr marL="0" marR="0" lvl="0" fontAlgn="base">
              <a:lnSpc>
                <a:spcPct val="100000"/>
              </a:lnSpc>
              <a:spcAft>
                <a:spcPct val="0"/>
              </a:spcAft>
              <a:buSzTx/>
              <a:buFontTx/>
              <a:buNone/>
              <a:tabLst/>
            </a:pPr>
            <a:endParaRPr kumimoji="0" lang="en-US" altLang="sr-Latn-R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fontAlgn="base">
              <a:lnSpc>
                <a:spcPct val="100000"/>
              </a:lnSpc>
              <a:spcAft>
                <a:spcPct val="0"/>
              </a:spcAft>
              <a:buSzTx/>
              <a:buFontTx/>
              <a:buNone/>
              <a:tabLst/>
            </a:pPr>
            <a:endParaRPr kumimoji="0" lang="en-US" altLang="sr-Latn-R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fontAlgn="base">
              <a:lnSpc>
                <a:spcPct val="100000"/>
              </a:lnSpc>
              <a:spcAft>
                <a:spcPct val="0"/>
              </a:spcAft>
              <a:buSzTx/>
              <a:buFontTx/>
              <a:buNone/>
              <a:tabLst/>
            </a:pPr>
            <a:endParaRPr kumimoji="0" lang="en-US" altLang="sr-Latn-R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>
              <a:lnSpc>
                <a:spcPct val="100000"/>
              </a:lnSpc>
            </a:pPr>
            <a:endParaRPr lang="en-US" sz="11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82255C1-602F-4300-96E9-DD33D5987F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456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5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0FC2218-43D1-4522-973D-EC8C0517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Istraživanje problema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A14993-43F8-47E1-AF51-78BF01903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Erozija tla</a:t>
            </a:r>
          </a:p>
          <a:p>
            <a:r>
              <a:rPr lang="en-US"/>
              <a:t>Bioraznolikost tla</a:t>
            </a:r>
          </a:p>
          <a:p>
            <a:r>
              <a:rPr lang="en-US"/>
              <a:t>Deforestacija</a:t>
            </a:r>
          </a:p>
          <a:p>
            <a:r>
              <a:rPr lang="en-US"/>
              <a:t>Degradacija tla</a:t>
            </a:r>
          </a:p>
          <a:p>
            <a:r>
              <a:rPr lang="en-US"/>
              <a:t>Sekvestracija ugljika</a:t>
            </a:r>
          </a:p>
          <a:p>
            <a:r>
              <a:rPr lang="en-US"/>
              <a:t>Održivo gospodarenje tlom</a:t>
            </a:r>
          </a:p>
          <a:p>
            <a:r>
              <a:rPr lang="en-US"/>
              <a:t>Klimatske promjene</a:t>
            </a:r>
          </a:p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B7AF55E-4DDB-4FA7-8D7C-3A35BA745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500" r="8758" b="-2"/>
          <a:stretch/>
        </p:blipFill>
        <p:spPr>
          <a:xfrm>
            <a:off x="5836569" y="0"/>
            <a:ext cx="5995465" cy="559404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CAE29C-E024-409B-8910-9F1CA1605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376" y="4773512"/>
            <a:ext cx="3124999" cy="14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255B079-4D2C-46D3-8E70-62DB6D5E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Pokusi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12CEE9-F50D-4967-8C09-88B9A44FC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Uzorkovanje</a:t>
            </a:r>
            <a:r>
              <a:rPr lang="en-US" dirty="0"/>
              <a:t> </a:t>
            </a:r>
            <a:r>
              <a:rPr lang="en-US" dirty="0" err="1"/>
              <a:t>tla</a:t>
            </a:r>
            <a:endParaRPr lang="en-US" dirty="0"/>
          </a:p>
          <a:p>
            <a:r>
              <a:rPr lang="en-US" dirty="0" err="1"/>
              <a:t>Mikroskopiranje</a:t>
            </a:r>
            <a:r>
              <a:rPr lang="en-US" dirty="0"/>
              <a:t> </a:t>
            </a:r>
            <a:r>
              <a:rPr lang="en-US" dirty="0" err="1"/>
              <a:t>faune</a:t>
            </a:r>
            <a:r>
              <a:rPr lang="en-US" dirty="0"/>
              <a:t> </a:t>
            </a:r>
            <a:r>
              <a:rPr lang="en-US" dirty="0" err="1"/>
              <a:t>tla</a:t>
            </a:r>
            <a:endParaRPr lang="en-US" dirty="0"/>
          </a:p>
          <a:p>
            <a:r>
              <a:rPr lang="en-US" dirty="0" err="1"/>
              <a:t>Određivanje</a:t>
            </a:r>
            <a:r>
              <a:rPr lang="en-US" dirty="0"/>
              <a:t> </a:t>
            </a:r>
            <a:r>
              <a:rPr lang="hr-HR" dirty="0"/>
              <a:t>reakcije</a:t>
            </a:r>
            <a:r>
              <a:rPr lang="en-US" dirty="0"/>
              <a:t> </a:t>
            </a:r>
            <a:r>
              <a:rPr lang="en-US" dirty="0" err="1"/>
              <a:t>tla</a:t>
            </a:r>
            <a:endParaRPr lang="en-US" dirty="0"/>
          </a:p>
          <a:p>
            <a:r>
              <a:rPr lang="en-US" dirty="0" err="1"/>
              <a:t>Određivanje</a:t>
            </a:r>
            <a:r>
              <a:rPr lang="en-US" dirty="0"/>
              <a:t> </a:t>
            </a:r>
            <a:r>
              <a:rPr lang="en-US" dirty="0" err="1"/>
              <a:t>poroznosti</a:t>
            </a:r>
            <a:endParaRPr lang="en-US" dirty="0"/>
          </a:p>
          <a:p>
            <a:r>
              <a:rPr lang="en-US" dirty="0" err="1"/>
              <a:t>Bioturbacija</a:t>
            </a:r>
            <a:r>
              <a:rPr lang="en-US" dirty="0"/>
              <a:t> </a:t>
            </a:r>
            <a:r>
              <a:rPr lang="en-US" dirty="0" err="1"/>
              <a:t>kišnim</a:t>
            </a:r>
            <a:r>
              <a:rPr lang="en-US" dirty="0"/>
              <a:t> </a:t>
            </a:r>
            <a:r>
              <a:rPr lang="en-US" dirty="0" err="1"/>
              <a:t>glistama</a:t>
            </a:r>
            <a:endParaRPr lang="en-US" dirty="0"/>
          </a:p>
          <a:p>
            <a:r>
              <a:rPr lang="en-US" dirty="0" err="1"/>
              <a:t>Određivanje</a:t>
            </a:r>
            <a:r>
              <a:rPr lang="en-US" dirty="0"/>
              <a:t> </a:t>
            </a:r>
            <a:r>
              <a:rPr lang="en-US" dirty="0" err="1"/>
              <a:t>teksture</a:t>
            </a:r>
            <a:r>
              <a:rPr lang="en-US" dirty="0"/>
              <a:t> </a:t>
            </a:r>
            <a:r>
              <a:rPr lang="en-US" dirty="0" err="1"/>
              <a:t>tla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D75B93B-7654-4888-87E2-09A7460175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688" r="11221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564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91922EC-3FF5-4A49-8F24-F70C8238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/>
              <a:t>Posjet laboratoriju za ispitivanje tla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9E2112-D004-4CA8-B7EB-18C0EAFCF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Biotehnološki centar za istraživanje i razvoj Brodsko – posavske županije</a:t>
            </a:r>
          </a:p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8AF11EB-625D-43D2-944C-4B8C898124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79472" y="1298752"/>
            <a:ext cx="5995465" cy="42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0562"/>
      </p:ext>
    </p:extLst>
  </p:cSld>
  <p:clrMapOvr>
    <a:masterClrMapping/>
  </p:clrMapOvr>
</p:sld>
</file>

<file path=ppt/theme/theme1.xml><?xml version="1.0" encoding="utf-8"?>
<a:theme xmlns:a="http://schemas.openxmlformats.org/drawingml/2006/main" name="Znač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281</TotalTime>
  <Words>541</Words>
  <Application>Microsoft Office PowerPoint</Application>
  <PresentationFormat>Široki zaslon</PresentationFormat>
  <Paragraphs>95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7" baseType="lpstr">
      <vt:lpstr>Arial</vt:lpstr>
      <vt:lpstr>Calibri</vt:lpstr>
      <vt:lpstr>Gill Sans MT</vt:lpstr>
      <vt:lpstr>Impact</vt:lpstr>
      <vt:lpstr>MentiText</vt:lpstr>
      <vt:lpstr>Times New Roman</vt:lpstr>
      <vt:lpstr>Značka</vt:lpstr>
      <vt:lpstr>Provedba školskog projekta                                                                  „Živo tlo” </vt:lpstr>
      <vt:lpstr>Zašto baš ova tema na ovaj način?</vt:lpstr>
      <vt:lpstr>Školski projekt „Živo tlo!</vt:lpstr>
      <vt:lpstr>Faze projekta</vt:lpstr>
      <vt:lpstr>Anketa o predznanju</vt:lpstr>
      <vt:lpstr>Provokacija </vt:lpstr>
      <vt:lpstr>Istraživanje problema</vt:lpstr>
      <vt:lpstr>Pokusi</vt:lpstr>
      <vt:lpstr>Posjet laboratoriju za ispitivanje tla</vt:lpstr>
      <vt:lpstr>Anketiranje poljoprivrednika</vt:lpstr>
      <vt:lpstr>Zbirka tala</vt:lpstr>
      <vt:lpstr>Nagradna igra</vt:lpstr>
      <vt:lpstr>Problemsko pitanje</vt:lpstr>
      <vt:lpstr>Vidljivost projekta</vt:lpstr>
      <vt:lpstr>Obilježavanje Svjetskog dana tla</vt:lpstr>
      <vt:lpstr>Radovi učenika</vt:lpstr>
      <vt:lpstr>Komunikacijska platforma discord</vt:lpstr>
      <vt:lpstr>Hvala na pažnji</vt:lpstr>
      <vt:lpstr>Go to www.menti.com and use the code 4025 9519</vt:lpstr>
      <vt:lpstr>Projektna nastava u online okruženju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Provedba školskog projekta                                                                  „Živo tlo”</dc:title>
  <dc:creator>Ivana Petrošanec-Pišl</dc:creator>
  <cp:lastModifiedBy>Ivana Petrošanec-Pišl</cp:lastModifiedBy>
  <cp:revision>16</cp:revision>
  <dcterms:created xsi:type="dcterms:W3CDTF">2021-03-21T14:30:02Z</dcterms:created>
  <dcterms:modified xsi:type="dcterms:W3CDTF">2021-03-21T19:11:57Z</dcterms:modified>
</cp:coreProperties>
</file>